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6" autoAdjust="0"/>
    <p:restoredTop sz="89050" autoAdjust="0"/>
  </p:normalViewPr>
  <p:slideViewPr>
    <p:cSldViewPr snapToGrid="0">
      <p:cViewPr varScale="1">
        <p:scale>
          <a:sx n="59" d="100"/>
          <a:sy n="59" d="100"/>
        </p:scale>
        <p:origin x="8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al Beydoun" userId="e88cbbf3-5e5f-46df-aecf-fe10b322ce6e" providerId="ADAL" clId="{C7CA7454-FB0C-4873-BCB8-1C8EE676838C}"/>
    <pc:docChg chg="modSld">
      <pc:chgData name="Kamal Beydoun" userId="e88cbbf3-5e5f-46df-aecf-fe10b322ce6e" providerId="ADAL" clId="{C7CA7454-FB0C-4873-BCB8-1C8EE676838C}" dt="2022-11-30T07:39:38.348" v="1" actId="790"/>
      <pc:docMkLst>
        <pc:docMk/>
      </pc:docMkLst>
      <pc:sldChg chg="modSp mod">
        <pc:chgData name="Kamal Beydoun" userId="e88cbbf3-5e5f-46df-aecf-fe10b322ce6e" providerId="ADAL" clId="{C7CA7454-FB0C-4873-BCB8-1C8EE676838C}" dt="2022-11-30T07:39:38.348" v="1" actId="790"/>
        <pc:sldMkLst>
          <pc:docMk/>
          <pc:sldMk cId="2218449309" sldId="266"/>
        </pc:sldMkLst>
        <pc:spChg chg="mod">
          <ac:chgData name="Kamal Beydoun" userId="e88cbbf3-5e5f-46df-aecf-fe10b322ce6e" providerId="ADAL" clId="{C7CA7454-FB0C-4873-BCB8-1C8EE676838C}" dt="2022-11-30T07:39:38.348" v="1" actId="790"/>
          <ac:spMkLst>
            <pc:docMk/>
            <pc:sldMk cId="2218449309" sldId="266"/>
            <ac:spMk id="2" creationId="{00000000-0000-0000-0000-000000000000}"/>
          </ac:spMkLst>
        </pc:spChg>
      </pc:sldChg>
      <pc:sldChg chg="modNotesTx">
        <pc:chgData name="Kamal Beydoun" userId="e88cbbf3-5e5f-46df-aecf-fe10b322ce6e" providerId="ADAL" clId="{C7CA7454-FB0C-4873-BCB8-1C8EE676838C}" dt="2022-11-28T05:47:57.338" v="0" actId="20577"/>
        <pc:sldMkLst>
          <pc:docMk/>
          <pc:sldMk cId="3982718518" sldId="26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26FB1-02FA-48E4-B981-B6F95475CA1B}" type="datetimeFigureOut">
              <a:rPr lang="fr-FR" smtClean="0"/>
              <a:t>30/11/2022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D28CD-79E7-4DAD-90FD-B9C496339311}" type="slidenum">
              <a:rPr lang="fr-FR" smtClean="0"/>
              <a:t>‹#›</a:t>
            </a:fld>
            <a:endParaRPr lang="fr-FR"/>
          </a:p>
        </p:txBody>
      </p:sp>
    </p:spTree>
    <p:extLst>
      <p:ext uri="{BB962C8B-B14F-4D97-AF65-F5344CB8AC3E}">
        <p14:creationId xmlns:p14="http://schemas.microsoft.com/office/powerpoint/2010/main" val="3002983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If someone suggests that the project should include a video tutorial, you can see if that was included in the requirements. If this is a new feature, you might allow that change if it would be useful and wouldn’t mess up the rest of the schedule. </a:t>
            </a:r>
            <a:r>
              <a:rPr lang="en-US" sz="1200" b="0" i="0" u="none" strike="noStrike" kern="1200" baseline="0">
                <a:solidFill>
                  <a:schemeClr val="tx1"/>
                </a:solidFill>
                <a:latin typeface="+mn-lt"/>
                <a:ea typeface="+mn-ea"/>
                <a:cs typeface="+mn-cs"/>
              </a:rPr>
              <a:t>If that request </a:t>
            </a:r>
            <a:r>
              <a:rPr lang="en-US" sz="1200" b="0" i="0" u="none" strike="noStrike" kern="1200" baseline="0" dirty="0">
                <a:solidFill>
                  <a:schemeClr val="tx1"/>
                </a:solidFill>
                <a:latin typeface="+mn-lt"/>
                <a:ea typeface="+mn-ea"/>
                <a:cs typeface="+mn-cs"/>
              </a:rPr>
              <a:t>doesn’t make sense, either because it wouldn’t add value to the project or you can’t </a:t>
            </a:r>
            <a:r>
              <a:rPr lang="en-US" sz="1200" b="0" i="0" u="none" strike="noStrike" kern="1200" baseline="0">
                <a:solidFill>
                  <a:schemeClr val="tx1"/>
                </a:solidFill>
                <a:latin typeface="+mn-lt"/>
                <a:ea typeface="+mn-ea"/>
                <a:cs typeface="+mn-cs"/>
              </a:rPr>
              <a:t>do it with </a:t>
            </a:r>
            <a:r>
              <a:rPr lang="en-US" sz="1200" b="0" i="0" u="none" strike="noStrike" kern="1200" baseline="0" dirty="0">
                <a:solidFill>
                  <a:schemeClr val="tx1"/>
                </a:solidFill>
                <a:latin typeface="+mn-lt"/>
                <a:ea typeface="+mn-ea"/>
                <a:cs typeface="+mn-cs"/>
              </a:rPr>
              <a:t>the time you have, then you may need to defer it for a later release.</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6</a:t>
            </a:fld>
            <a:endParaRPr lang="fr-FR"/>
          </a:p>
        </p:txBody>
      </p:sp>
    </p:spTree>
    <p:extLst>
      <p:ext uri="{BB962C8B-B14F-4D97-AF65-F5344CB8AC3E}">
        <p14:creationId xmlns:p14="http://schemas.microsoft.com/office/powerpoint/2010/main" val="2261962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contrast, a company wouldn’t ask an architectural firm to move a new  convention center across the street at the last minute; a city transportation authority wouldn’t ask the builder to add an extra lane to a freeway bridge right after it opens; and no one would try to insert an atrium level at the bottom of a </a:t>
            </a:r>
            <a:r>
              <a:rPr lang="fr-FR" sz="1200" b="0" i="0" u="none" strike="noStrike" kern="1200" baseline="0" dirty="0" err="1">
                <a:solidFill>
                  <a:schemeClr val="tx1"/>
                </a:solidFill>
                <a:latin typeface="+mn-lt"/>
                <a:ea typeface="+mn-ea"/>
                <a:cs typeface="+mn-cs"/>
              </a:rPr>
              <a:t>newly</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completed</a:t>
            </a:r>
            <a:r>
              <a:rPr lang="fr-FR" sz="1200" b="0" i="0" u="none" strike="noStrike" kern="1200" baseline="0" dirty="0">
                <a:solidFill>
                  <a:schemeClr val="tx1"/>
                </a:solidFill>
                <a:latin typeface="+mn-lt"/>
                <a:ea typeface="+mn-ea"/>
                <a:cs typeface="+mn-cs"/>
              </a:rPr>
              <a:t> 90‐story building.</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7</a:t>
            </a:fld>
            <a:endParaRPr lang="fr-FR"/>
          </a:p>
        </p:txBody>
      </p:sp>
    </p:spTree>
    <p:extLst>
      <p:ext uri="{BB962C8B-B14F-4D97-AF65-F5344CB8AC3E}">
        <p14:creationId xmlns:p14="http://schemas.microsoft.com/office/powerpoint/2010/main" val="2645368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example, the ostrich racing application’s database piece would include an initial design for the database. It should sketch out the tables that will hold the race, ostrich, and jockey information. At this point you will also discover interactions between the different pieces of the project that may require changes here and there. The ostrich project’s external interfaces might require a new table to</a:t>
            </a:r>
          </a:p>
          <a:p>
            <a:r>
              <a:rPr lang="en-US" sz="1200" b="0" i="0" u="none" strike="noStrike" kern="1200" baseline="0" dirty="0">
                <a:solidFill>
                  <a:schemeClr val="tx1"/>
                </a:solidFill>
                <a:latin typeface="+mn-lt"/>
                <a:ea typeface="+mn-ea"/>
                <a:cs typeface="+mn-cs"/>
              </a:rPr>
              <a:t>hold e‐mail, text messaging, and other information for fans.</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10</a:t>
            </a:fld>
            <a:endParaRPr lang="fr-FR"/>
          </a:p>
        </p:txBody>
      </p:sp>
    </p:spTree>
    <p:extLst>
      <p:ext uri="{BB962C8B-B14F-4D97-AF65-F5344CB8AC3E}">
        <p14:creationId xmlns:p14="http://schemas.microsoft.com/office/powerpoint/2010/main" val="2561006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Any time a test fails, the programmers dive back into the code </a:t>
            </a:r>
            <a:r>
              <a:rPr lang="en-US" sz="1200" b="0" i="0" u="none" strike="noStrike" kern="1200" baseline="0">
                <a:solidFill>
                  <a:schemeClr val="tx1"/>
                </a:solidFill>
                <a:latin typeface="+mn-lt"/>
                <a:ea typeface="+mn-ea"/>
                <a:cs typeface="+mn-cs"/>
              </a:rPr>
              <a:t>to figure </a:t>
            </a:r>
            <a:r>
              <a:rPr lang="en-US" sz="1200" b="0" i="0" u="none" strike="noStrike" kern="1200" baseline="0" dirty="0">
                <a:solidFill>
                  <a:schemeClr val="tx1"/>
                </a:solidFill>
                <a:latin typeface="+mn-lt"/>
                <a:ea typeface="+mn-ea"/>
                <a:cs typeface="+mn-cs"/>
              </a:rPr>
              <a:t>out what’s going wrong and</a:t>
            </a:r>
          </a:p>
          <a:p>
            <a:r>
              <a:rPr lang="en-US" sz="1200" b="0" i="0" u="none" strike="noStrike" kern="1200" baseline="0" dirty="0">
                <a:solidFill>
                  <a:schemeClr val="tx1"/>
                </a:solidFill>
                <a:latin typeface="+mn-lt"/>
                <a:ea typeface="+mn-ea"/>
                <a:cs typeface="+mn-cs"/>
              </a:rPr>
              <a:t>how to fi x it. After any repairs, the code goes back into the queue for retesting.</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12</a:t>
            </a:fld>
            <a:endParaRPr lang="fr-FR"/>
          </a:p>
        </p:txBody>
      </p:sp>
    </p:spTree>
    <p:extLst>
      <p:ext uri="{BB962C8B-B14F-4D97-AF65-F5344CB8AC3E}">
        <p14:creationId xmlns:p14="http://schemas.microsoft.com/office/powerpoint/2010/main" val="3244324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32C7C2-E1F5-45C7-8C63-974D53DEFE35}" type="datetime1">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B820B4-002A-4400-A82E-36E5332CDAFB}" type="datetime1">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B996EC-F230-4F01-8F81-B50DF3381F58}" type="datetime1">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B342AD2-F5D9-4EA5-BFC9-58EBF22470A6}" type="datetime1">
              <a:rPr lang="en-US" smtClean="0"/>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9C62100-0C97-4AED-AE85-86798CF1CD30}" type="datetime1">
              <a:rPr lang="en-US" smtClean="0"/>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C0D9A56-19F3-4414-8C1B-59EF7FBC59C7}" type="datetime1">
              <a:rPr lang="en-US" smtClean="0"/>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2CC5-33AB-40B8-9A68-C46FC7E8A741}" type="datetime1">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952DC6-3C0F-4BA9-9B84-AE2CB9E44C11}" type="datetime1">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BDF992-07EB-4708-A9FB-BDBAAC3E28B4}" type="datetime1">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FCD772-75CB-414B-83B5-D8FEAA7FBE35}" type="datetime1">
              <a:rPr lang="en-US" smtClean="0"/>
              <a:t>11/30/2022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8BCB51-EED9-48A5-B3D0-0C3D52960DAA}" type="datetime1">
              <a:rPr lang="en-US" smtClean="0"/>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C383A-827C-4DB8-8F0B-D5315C459E8B}" type="datetime1">
              <a:rPr lang="en-US" smtClean="0"/>
              <a:t>11/30/2022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01555A-102E-4972-B1CA-75899D302621}" type="datetime1">
              <a:rPr lang="en-US" smtClean="0"/>
              <a:t>11/30/2022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51E0C3-4801-45AB-A751-0943F6318324}" type="datetime1">
              <a:rPr lang="en-US" smtClean="0"/>
              <a:t>11/30/2022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3BAE831-19D3-4952-9EA3-BAD892BCDB71}" type="datetime1">
              <a:rPr lang="en-US" smtClean="0"/>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D53D3F1-62EC-421C-8A57-09FA00AB1D18}" type="datetime1">
              <a:rPr lang="en-US" smtClean="0"/>
              <a:t>11/30/2022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D344395-1CF1-4C18-98AF-BBA4BC84EEFB}" type="datetime1">
              <a:rPr lang="en-US" smtClean="0"/>
              <a:t>11/30/2022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Software Engineering</a:t>
            </a:r>
            <a:br>
              <a:rPr lang="en-US" dirty="0"/>
            </a:br>
            <a:r>
              <a:rPr lang="en-US" dirty="0"/>
              <a:t>Software Engineering from 20, 000 Feet</a:t>
            </a:r>
            <a:endParaRPr lang="fr-FR" dirty="0"/>
          </a:p>
        </p:txBody>
      </p:sp>
      <p:sp>
        <p:nvSpPr>
          <p:cNvPr id="3" name="Subtitle 2"/>
          <p:cNvSpPr>
            <a:spLocks noGrp="1"/>
          </p:cNvSpPr>
          <p:nvPr>
            <p:ph type="subTitle" idx="1"/>
          </p:nvPr>
        </p:nvSpPr>
        <p:spPr/>
        <p:txBody>
          <a:bodyPr>
            <a:normAutofit lnSpcReduction="10000"/>
          </a:bodyPr>
          <a:lstStyle/>
          <a:p>
            <a:r>
              <a:rPr lang="en-US" dirty="0"/>
              <a:t>Dr. Kamal </a:t>
            </a:r>
            <a:r>
              <a:rPr lang="en-US" dirty="0" err="1"/>
              <a:t>Beydoun</a:t>
            </a:r>
            <a:endParaRPr lang="en-US" dirty="0"/>
          </a:p>
          <a:p>
            <a:r>
              <a:rPr lang="en-US" dirty="0"/>
              <a:t>Faculty of Sciences I</a:t>
            </a:r>
          </a:p>
          <a:p>
            <a:r>
              <a:rPr lang="en-US" dirty="0"/>
              <a:t>Lebanese University</a:t>
            </a:r>
          </a:p>
          <a:p>
            <a:endParaRPr lang="fr-FR" dirty="0"/>
          </a:p>
        </p:txBody>
      </p:sp>
      <p:sp>
        <p:nvSpPr>
          <p:cNvPr id="4" name="Rectangle 3"/>
          <p:cNvSpPr/>
          <p:nvPr/>
        </p:nvSpPr>
        <p:spPr>
          <a:xfrm>
            <a:off x="5547677" y="5597009"/>
            <a:ext cx="6459855" cy="1169551"/>
          </a:xfrm>
          <a:prstGeom prst="rect">
            <a:avLst/>
          </a:prstGeom>
        </p:spPr>
        <p:txBody>
          <a:bodyPr wrap="square">
            <a:spAutoFit/>
          </a:bodyPr>
          <a:lstStyle/>
          <a:p>
            <a:pPr algn="just"/>
            <a:r>
              <a:rPr lang="en-US" sz="1400" i="1" dirty="0"/>
              <a:t>There are two ways of constructing a software design. One way is to make it so simple that there are obviously no deficiencies. The other way is to make it so complicated that there are no obvious deficiencies. The first method is far more difficult.</a:t>
            </a:r>
          </a:p>
          <a:p>
            <a:pPr algn="r"/>
            <a:r>
              <a:rPr lang="fr-FR" sz="1400" dirty="0"/>
              <a:t>—C.A.R. </a:t>
            </a:r>
            <a:r>
              <a:rPr lang="fr-FR" sz="1400" dirty="0" err="1"/>
              <a:t>Hoare</a:t>
            </a:r>
            <a:endParaRPr lang="fr-FR" sz="1100" dirty="0"/>
          </a:p>
        </p:txBody>
      </p:sp>
    </p:spTree>
    <p:extLst>
      <p:ext uri="{BB962C8B-B14F-4D97-AF65-F5344CB8AC3E}">
        <p14:creationId xmlns:p14="http://schemas.microsoft.com/office/powerpoint/2010/main" val="435836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Low‐Level</a:t>
            </a:r>
            <a:r>
              <a:rPr lang="fr-FR" dirty="0"/>
              <a:t> Design</a:t>
            </a:r>
          </a:p>
        </p:txBody>
      </p:sp>
      <p:sp>
        <p:nvSpPr>
          <p:cNvPr id="3" name="Content Placeholder 2"/>
          <p:cNvSpPr>
            <a:spLocks noGrp="1"/>
          </p:cNvSpPr>
          <p:nvPr>
            <p:ph idx="1"/>
          </p:nvPr>
        </p:nvSpPr>
        <p:spPr/>
        <p:txBody>
          <a:bodyPr/>
          <a:lstStyle/>
          <a:p>
            <a:r>
              <a:rPr lang="en-US" dirty="0"/>
              <a:t>After your high‐level design </a:t>
            </a:r>
            <a:r>
              <a:rPr lang="en-US" b="1" dirty="0"/>
              <a:t>breaks</a:t>
            </a:r>
            <a:r>
              <a:rPr lang="en-US" dirty="0"/>
              <a:t> the project into </a:t>
            </a:r>
            <a:r>
              <a:rPr lang="en-US" b="1" dirty="0"/>
              <a:t>pieces</a:t>
            </a:r>
            <a:r>
              <a:rPr lang="en-US" dirty="0"/>
              <a:t>, you can assign those pieces to groups within the project so that they can work on low‐level designs.</a:t>
            </a:r>
          </a:p>
          <a:p>
            <a:r>
              <a:rPr lang="fr-FR" dirty="0"/>
              <a:t>The </a:t>
            </a:r>
            <a:r>
              <a:rPr lang="fr-FR" dirty="0" err="1"/>
              <a:t>low‐level</a:t>
            </a:r>
            <a:r>
              <a:rPr lang="fr-FR" dirty="0"/>
              <a:t> design </a:t>
            </a:r>
            <a:r>
              <a:rPr lang="fr-FR" dirty="0" err="1"/>
              <a:t>includes</a:t>
            </a:r>
            <a:r>
              <a:rPr lang="fr-FR" dirty="0"/>
              <a:t> </a:t>
            </a:r>
            <a:r>
              <a:rPr lang="en-US" dirty="0"/>
              <a:t>information about </a:t>
            </a:r>
            <a:r>
              <a:rPr lang="en-US" i="1" dirty="0">
                <a:solidFill>
                  <a:srgbClr val="FF0000"/>
                </a:solidFill>
              </a:rPr>
              <a:t>how</a:t>
            </a:r>
            <a:r>
              <a:rPr lang="en-US" i="1" dirty="0"/>
              <a:t> </a:t>
            </a:r>
            <a:r>
              <a:rPr lang="en-US" dirty="0"/>
              <a:t>that piece of the project </a:t>
            </a:r>
            <a:r>
              <a:rPr lang="en-US" b="1" dirty="0">
                <a:solidFill>
                  <a:srgbClr val="FF0000"/>
                </a:solidFill>
              </a:rPr>
              <a:t>should work</a:t>
            </a:r>
            <a:r>
              <a:rPr lang="en-US" dirty="0"/>
              <a:t>. </a:t>
            </a:r>
          </a:p>
          <a:p>
            <a:r>
              <a:rPr lang="en-US" dirty="0"/>
              <a:t>The design </a:t>
            </a:r>
            <a:r>
              <a:rPr lang="en-US" b="1" dirty="0"/>
              <a:t>doesn’t need </a:t>
            </a:r>
            <a:r>
              <a:rPr lang="en-US" dirty="0"/>
              <a:t>to give every </a:t>
            </a:r>
            <a:r>
              <a:rPr lang="en-US" b="1" dirty="0"/>
              <a:t>last detail </a:t>
            </a:r>
            <a:r>
              <a:rPr lang="en-US" dirty="0"/>
              <a:t>necessary to implement the project’s major pieces, </a:t>
            </a:r>
          </a:p>
          <a:p>
            <a:pPr lvl="1"/>
            <a:r>
              <a:rPr lang="en-US" dirty="0"/>
              <a:t>they should give enough guidance to the developers who will implement those pieces.</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23620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a:t>
            </a:r>
          </a:p>
        </p:txBody>
      </p:sp>
      <p:sp>
        <p:nvSpPr>
          <p:cNvPr id="3" name="Content Placeholder 2"/>
          <p:cNvSpPr>
            <a:spLocks noGrp="1"/>
          </p:cNvSpPr>
          <p:nvPr>
            <p:ph idx="1"/>
          </p:nvPr>
        </p:nvSpPr>
        <p:spPr/>
        <p:txBody>
          <a:bodyPr/>
          <a:lstStyle/>
          <a:p>
            <a:pPr algn="just"/>
            <a:r>
              <a:rPr lang="en-US" dirty="0"/>
              <a:t>After you’ve created the high‐ and low‐level designs, it’s time for the programmers to get to work.</a:t>
            </a:r>
          </a:p>
          <a:p>
            <a:pPr algn="just"/>
            <a:r>
              <a:rPr lang="en-US" dirty="0"/>
              <a:t>The programmers continue refining the low‐level designs until they know how to implement those designs in code.</a:t>
            </a:r>
          </a:p>
          <a:p>
            <a:pPr algn="just"/>
            <a:r>
              <a:rPr lang="en-US" dirty="0"/>
              <a:t>As the programmers write the code, they </a:t>
            </a:r>
            <a:r>
              <a:rPr lang="en-US" b="1" dirty="0"/>
              <a:t>test it </a:t>
            </a:r>
            <a:r>
              <a:rPr lang="en-US" dirty="0"/>
              <a:t>to find and remove </a:t>
            </a:r>
            <a:r>
              <a:rPr lang="en-US" b="1" dirty="0"/>
              <a:t>as many bugs as they reasonably can</a:t>
            </a:r>
            <a:r>
              <a:rPr lang="en-US" dirty="0"/>
              <a: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5239174" y="4392483"/>
            <a:ext cx="3271908" cy="2183999"/>
          </a:xfrm>
          <a:prstGeom prst="rect">
            <a:avLst/>
          </a:prstGeom>
        </p:spPr>
      </p:pic>
    </p:spTree>
    <p:extLst>
      <p:ext uri="{BB962C8B-B14F-4D97-AF65-F5344CB8AC3E}">
        <p14:creationId xmlns:p14="http://schemas.microsoft.com/office/powerpoint/2010/main" val="2218449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err="1"/>
              <a:t>Testing</a:t>
            </a:r>
            <a:endParaRPr lang="fr-FR" dirty="0"/>
          </a:p>
        </p:txBody>
      </p:sp>
      <p:sp>
        <p:nvSpPr>
          <p:cNvPr id="3" name="Content Placeholder 2"/>
          <p:cNvSpPr>
            <a:spLocks noGrp="1"/>
          </p:cNvSpPr>
          <p:nvPr>
            <p:ph idx="1"/>
          </p:nvPr>
        </p:nvSpPr>
        <p:spPr/>
        <p:txBody>
          <a:bodyPr/>
          <a:lstStyle/>
          <a:p>
            <a:pPr algn="just"/>
            <a:r>
              <a:rPr lang="en-US" dirty="0"/>
              <a:t>Effectively testing </a:t>
            </a:r>
            <a:r>
              <a:rPr lang="en-US" b="1" dirty="0"/>
              <a:t>your</a:t>
            </a:r>
            <a:r>
              <a:rPr lang="en-US" dirty="0"/>
              <a:t> own code is extremely </a:t>
            </a:r>
            <a:r>
              <a:rPr lang="en-US" b="1" dirty="0"/>
              <a:t>hard</a:t>
            </a:r>
            <a:r>
              <a:rPr lang="en-US" dirty="0"/>
              <a:t>. </a:t>
            </a:r>
          </a:p>
          <a:p>
            <a:pPr lvl="1" algn="just"/>
            <a:r>
              <a:rPr lang="en-US" dirty="0"/>
              <a:t>If you just wrote the code, you obviously didn’t </a:t>
            </a:r>
            <a:r>
              <a:rPr lang="fr-FR" dirty="0"/>
              <a:t>insert bugs </a:t>
            </a:r>
            <a:r>
              <a:rPr lang="fr-FR" dirty="0" err="1"/>
              <a:t>intentionally</a:t>
            </a:r>
            <a:r>
              <a:rPr lang="fr-FR" dirty="0"/>
              <a:t>.</a:t>
            </a:r>
          </a:p>
          <a:p>
            <a:pPr algn="just"/>
            <a:r>
              <a:rPr lang="en-US" dirty="0"/>
              <a:t>Even if a particular piece of code is thoroughly tested and contains no (or few) bugs, </a:t>
            </a:r>
          </a:p>
          <a:p>
            <a:pPr lvl="1" algn="just"/>
            <a:r>
              <a:rPr lang="en-US" b="1" dirty="0">
                <a:solidFill>
                  <a:srgbClr val="FF0000"/>
                </a:solidFill>
              </a:rPr>
              <a:t>No guarantee </a:t>
            </a:r>
            <a:r>
              <a:rPr lang="en-US" dirty="0"/>
              <a:t>that it will work properly with the </a:t>
            </a:r>
            <a:r>
              <a:rPr lang="en-US" b="1" dirty="0"/>
              <a:t>other parts </a:t>
            </a:r>
            <a:r>
              <a:rPr lang="en-US" dirty="0"/>
              <a:t>of the system.</a:t>
            </a:r>
          </a:p>
          <a:p>
            <a:pPr algn="just"/>
            <a:r>
              <a:rPr lang="en-US" dirty="0"/>
              <a:t>First </a:t>
            </a:r>
            <a:r>
              <a:rPr lang="en-US" b="1" dirty="0"/>
              <a:t>developers</a:t>
            </a:r>
            <a:r>
              <a:rPr lang="en-US" dirty="0"/>
              <a:t> test their own code. </a:t>
            </a:r>
          </a:p>
          <a:p>
            <a:pPr algn="just"/>
            <a:r>
              <a:rPr lang="en-US" dirty="0"/>
              <a:t>Then </a:t>
            </a:r>
            <a:r>
              <a:rPr lang="en-US" b="1" dirty="0"/>
              <a:t>testers</a:t>
            </a:r>
            <a:r>
              <a:rPr lang="en-US" dirty="0"/>
              <a:t> who didn’t write the code test it. </a:t>
            </a:r>
          </a:p>
          <a:p>
            <a:pPr algn="just"/>
            <a:r>
              <a:rPr lang="en-US" dirty="0"/>
              <a:t>After a piece of code seems to work properly, it is integrated into the rest of the project, and </a:t>
            </a:r>
            <a:r>
              <a:rPr lang="en-US" b="1" dirty="0"/>
              <a:t>the whole thing is tested </a:t>
            </a:r>
            <a:r>
              <a:rPr lang="en-US" dirty="0"/>
              <a:t>to see if the new code broke anything.</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982718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Testing</a:t>
            </a:r>
            <a:endParaRPr lang="fr-FR" dirty="0"/>
          </a:p>
        </p:txBody>
      </p:sp>
      <p:sp>
        <p:nvSpPr>
          <p:cNvPr id="3" name="Content Placeholder 2"/>
          <p:cNvSpPr>
            <a:spLocks noGrp="1"/>
          </p:cNvSpPr>
          <p:nvPr>
            <p:ph idx="1"/>
          </p:nvPr>
        </p:nvSpPr>
        <p:spPr/>
        <p:txBody>
          <a:bodyPr/>
          <a:lstStyle/>
          <a:p>
            <a:r>
              <a:rPr lang="en-US" dirty="0"/>
              <a:t>Unfortunately </a:t>
            </a:r>
            <a:r>
              <a:rPr lang="en-US" b="1" dirty="0"/>
              <a:t>fixing</a:t>
            </a:r>
            <a:r>
              <a:rPr lang="en-US" dirty="0"/>
              <a:t> a bug often creates a </a:t>
            </a:r>
            <a:r>
              <a:rPr lang="en-US" b="1" dirty="0"/>
              <a:t>new bug</a:t>
            </a:r>
            <a:r>
              <a:rPr lang="en-US" dirty="0"/>
              <a:t>. </a:t>
            </a:r>
          </a:p>
          <a:p>
            <a:pPr lvl="1"/>
            <a:r>
              <a:rPr lang="en-US" dirty="0"/>
              <a:t>Sometimes the bug fix is </a:t>
            </a:r>
            <a:r>
              <a:rPr lang="en-US" b="1" dirty="0"/>
              <a:t>incorrect</a:t>
            </a:r>
            <a:r>
              <a:rPr lang="en-US" dirty="0"/>
              <a:t>. </a:t>
            </a:r>
          </a:p>
          <a:p>
            <a:pPr lvl="1"/>
            <a:r>
              <a:rPr lang="en-US" dirty="0"/>
              <a:t>Other times it </a:t>
            </a:r>
            <a:r>
              <a:rPr lang="en-US" b="1" dirty="0"/>
              <a:t>breaks another piece </a:t>
            </a:r>
            <a:r>
              <a:rPr lang="en-US" dirty="0"/>
              <a:t>of code that depended on the original buggy behavior.</a:t>
            </a:r>
          </a:p>
          <a:p>
            <a:pPr lvl="1"/>
            <a:r>
              <a:rPr lang="en-US" dirty="0"/>
              <a:t>the programmer might change </a:t>
            </a:r>
            <a:r>
              <a:rPr lang="en-US" b="1" dirty="0"/>
              <a:t>some correct behavior to a different correct behavior</a:t>
            </a:r>
            <a:r>
              <a:rPr lang="en-US" dirty="0"/>
              <a:t> without realizing that some other code depended on the original </a:t>
            </a:r>
            <a:r>
              <a:rPr lang="fr-FR" dirty="0"/>
              <a:t>correct </a:t>
            </a:r>
            <a:r>
              <a:rPr lang="fr-FR" dirty="0" err="1"/>
              <a:t>behavior</a:t>
            </a:r>
            <a:r>
              <a:rPr lang="fr-FR"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sp>
        <p:nvSpPr>
          <p:cNvPr id="5" name="Rectangle 4"/>
          <p:cNvSpPr/>
          <p:nvPr/>
        </p:nvSpPr>
        <p:spPr>
          <a:xfrm>
            <a:off x="3450336" y="4687747"/>
            <a:ext cx="7083552" cy="369332"/>
          </a:xfrm>
          <a:prstGeom prst="rect">
            <a:avLst/>
          </a:prstGeom>
        </p:spPr>
        <p:txBody>
          <a:bodyPr wrap="square">
            <a:spAutoFit/>
          </a:bodyPr>
          <a:lstStyle/>
          <a:p>
            <a:r>
              <a:rPr lang="en-US" b="1" dirty="0">
                <a:solidFill>
                  <a:srgbClr val="FF0000"/>
                </a:solidFill>
                <a:latin typeface="SabonLTStd-Roman"/>
              </a:rPr>
              <a:t>“Testing shows the presence, not the absence of </a:t>
            </a:r>
            <a:r>
              <a:rPr lang="fr-FR" b="1" dirty="0">
                <a:solidFill>
                  <a:srgbClr val="FF0000"/>
                </a:solidFill>
                <a:latin typeface="SabonLTStd-Roman"/>
              </a:rPr>
              <a:t>bugs.”</a:t>
            </a:r>
            <a:endParaRPr lang="fr-FR" b="1" dirty="0">
              <a:solidFill>
                <a:srgbClr val="FF0000"/>
              </a:solidFill>
            </a:endParaRPr>
          </a:p>
        </p:txBody>
      </p:sp>
    </p:spTree>
    <p:extLst>
      <p:ext uri="{BB962C8B-B14F-4D97-AF65-F5344CB8AC3E}">
        <p14:creationId xmlns:p14="http://schemas.microsoft.com/office/powerpoint/2010/main" val="2257685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Example</a:t>
            </a:r>
            <a:r>
              <a:rPr lang="fr-FR" dirty="0"/>
              <a:t>: </a:t>
            </a:r>
            <a:r>
              <a:rPr lang="fr-FR" dirty="0" err="1"/>
              <a:t>Counting</a:t>
            </a:r>
            <a:r>
              <a:rPr lang="fr-FR" dirty="0"/>
              <a:t> Bugs</a:t>
            </a:r>
          </a:p>
        </p:txBody>
      </p:sp>
      <p:sp>
        <p:nvSpPr>
          <p:cNvPr id="3" name="Content Placeholder 2"/>
          <p:cNvSpPr>
            <a:spLocks noGrp="1"/>
          </p:cNvSpPr>
          <p:nvPr>
            <p:ph idx="1"/>
          </p:nvPr>
        </p:nvSpPr>
        <p:spPr/>
        <p:txBody>
          <a:bodyPr/>
          <a:lstStyle/>
          <a:p>
            <a:r>
              <a:rPr lang="en-US" dirty="0"/>
              <a:t>Suppose requirements gathering, high‐level design, low‐level design, and development works like this: </a:t>
            </a:r>
          </a:p>
          <a:p>
            <a:pPr lvl="1"/>
            <a:r>
              <a:rPr lang="en-US" dirty="0"/>
              <a:t>Every time you make a decision, the next task in the sequence includes </a:t>
            </a:r>
            <a:r>
              <a:rPr lang="en-US" b="1" dirty="0"/>
              <a:t>two  more decisions</a:t>
            </a:r>
            <a:r>
              <a:rPr lang="en-US" dirty="0"/>
              <a:t> that </a:t>
            </a:r>
            <a:r>
              <a:rPr lang="en-US" b="1" dirty="0"/>
              <a:t>depend</a:t>
            </a:r>
            <a:r>
              <a:rPr lang="en-US" dirty="0"/>
              <a:t> on the first one.</a:t>
            </a:r>
          </a:p>
          <a:p>
            <a:r>
              <a:rPr lang="en-US" dirty="0"/>
              <a:t>If you detect the error during the requirements gathering phase, you need to fix only that one error. But…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p:cNvPicPr>
            <a:picLocks noChangeAspect="1"/>
          </p:cNvPicPr>
          <p:nvPr/>
        </p:nvPicPr>
        <p:blipFill rotWithShape="1">
          <a:blip r:embed="rId2"/>
          <a:srcRect l="56347" t="43333" r="11526" b="30189"/>
          <a:stretch/>
        </p:blipFill>
        <p:spPr>
          <a:xfrm>
            <a:off x="3014271" y="4151839"/>
            <a:ext cx="4567557" cy="2117411"/>
          </a:xfrm>
          <a:prstGeom prst="rect">
            <a:avLst/>
          </a:prstGeom>
        </p:spPr>
      </p:pic>
      <p:sp>
        <p:nvSpPr>
          <p:cNvPr id="6" name="Rectangle 5"/>
          <p:cNvSpPr/>
          <p:nvPr/>
        </p:nvSpPr>
        <p:spPr>
          <a:xfrm>
            <a:off x="7723431" y="4887378"/>
            <a:ext cx="4206240" cy="646331"/>
          </a:xfrm>
          <a:prstGeom prst="rect">
            <a:avLst/>
          </a:prstGeom>
        </p:spPr>
        <p:txBody>
          <a:bodyPr wrap="square">
            <a:spAutoFit/>
          </a:bodyPr>
          <a:lstStyle/>
          <a:p>
            <a:r>
              <a:rPr lang="en-US" i="1" dirty="0">
                <a:solidFill>
                  <a:srgbClr val="FF0000"/>
                </a:solidFill>
                <a:latin typeface="SabonLTStd-Italic"/>
              </a:rPr>
              <a:t>The longer a bug remains undetected, the harder it is to fix.</a:t>
            </a:r>
            <a:endParaRPr lang="fr-FR" dirty="0">
              <a:solidFill>
                <a:srgbClr val="FF0000"/>
              </a:solidFill>
            </a:endParaRPr>
          </a:p>
        </p:txBody>
      </p:sp>
    </p:spTree>
    <p:extLst>
      <p:ext uri="{BB962C8B-B14F-4D97-AF65-F5344CB8AC3E}">
        <p14:creationId xmlns:p14="http://schemas.microsoft.com/office/powerpoint/2010/main" val="651879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Deployment</a:t>
            </a:r>
            <a:endParaRPr lang="fr-FR" dirty="0"/>
          </a:p>
        </p:txBody>
      </p:sp>
      <p:sp>
        <p:nvSpPr>
          <p:cNvPr id="3" name="Content Placeholder 2"/>
          <p:cNvSpPr>
            <a:spLocks noGrp="1"/>
          </p:cNvSpPr>
          <p:nvPr>
            <p:ph idx="1"/>
          </p:nvPr>
        </p:nvSpPr>
        <p:spPr>
          <a:xfrm>
            <a:off x="2589212" y="2133600"/>
            <a:ext cx="8915400" cy="4113196"/>
          </a:xfrm>
        </p:spPr>
        <p:txBody>
          <a:bodyPr>
            <a:normAutofit fontScale="85000" lnSpcReduction="10000"/>
          </a:bodyPr>
          <a:lstStyle/>
          <a:p>
            <a:pPr algn="just"/>
            <a:r>
              <a:rPr lang="en-US" dirty="0"/>
              <a:t>Deployment can be </a:t>
            </a:r>
            <a:r>
              <a:rPr lang="en-US" b="1" dirty="0"/>
              <a:t>difficult, time‐consuming, and </a:t>
            </a:r>
            <a:r>
              <a:rPr lang="fr-FR" b="1" dirty="0" err="1"/>
              <a:t>expensive</a:t>
            </a:r>
            <a:r>
              <a:rPr lang="fr-FR" dirty="0"/>
              <a:t>. </a:t>
            </a:r>
            <a:r>
              <a:rPr lang="en-US" dirty="0"/>
              <a:t>suppose you’ve written a new billing system to track payments from your company’s millions of customers. </a:t>
            </a:r>
          </a:p>
          <a:p>
            <a:pPr algn="just"/>
            <a:r>
              <a:rPr lang="en-US" dirty="0"/>
              <a:t>Deployment might involve any or all of the following:</a:t>
            </a:r>
          </a:p>
          <a:p>
            <a:pPr lvl="1" algn="just"/>
            <a:r>
              <a:rPr lang="en-US" dirty="0"/>
              <a:t>New computers for the back-end database</a:t>
            </a:r>
          </a:p>
          <a:p>
            <a:pPr lvl="1" algn="just"/>
            <a:r>
              <a:rPr lang="fr-FR" dirty="0"/>
              <a:t>A new network</a:t>
            </a:r>
          </a:p>
          <a:p>
            <a:pPr lvl="1" algn="just"/>
            <a:r>
              <a:rPr lang="en-US" dirty="0"/>
              <a:t>New computers for the users</a:t>
            </a:r>
          </a:p>
          <a:p>
            <a:pPr lvl="1" algn="just"/>
            <a:r>
              <a:rPr lang="fr-FR" dirty="0"/>
              <a:t>User training</a:t>
            </a:r>
          </a:p>
          <a:p>
            <a:pPr lvl="1" algn="just"/>
            <a:r>
              <a:rPr lang="en-US" dirty="0"/>
              <a:t>On-site support while the users get to know the new system</a:t>
            </a:r>
          </a:p>
          <a:p>
            <a:pPr lvl="1" algn="just"/>
            <a:r>
              <a:rPr lang="en-US" dirty="0"/>
              <a:t>Parallel operations while some users get to know the new system and other users keep using t</a:t>
            </a:r>
            <a:r>
              <a:rPr lang="fr-FR" dirty="0" err="1"/>
              <a:t>he</a:t>
            </a:r>
            <a:r>
              <a:rPr lang="fr-FR" dirty="0"/>
              <a:t> </a:t>
            </a:r>
            <a:r>
              <a:rPr lang="fr-FR" dirty="0" err="1"/>
              <a:t>old</a:t>
            </a:r>
            <a:r>
              <a:rPr lang="fr-FR" dirty="0"/>
              <a:t> system</a:t>
            </a:r>
          </a:p>
          <a:p>
            <a:pPr lvl="1" algn="just"/>
            <a:r>
              <a:rPr lang="en-US" dirty="0"/>
              <a:t>Special data maintenance tasks to keep the old and new databases synchronized</a:t>
            </a:r>
          </a:p>
          <a:p>
            <a:pPr lvl="1" algn="just"/>
            <a:r>
              <a:rPr lang="en-US" dirty="0"/>
              <a:t>Massive bug fixing when the 250 users discover dozens or hundreds of bugs that testing </a:t>
            </a:r>
            <a:r>
              <a:rPr lang="fr-FR" dirty="0" err="1"/>
              <a:t>didn’t</a:t>
            </a:r>
            <a:r>
              <a:rPr lang="fr-FR" dirty="0"/>
              <a:t> </a:t>
            </a:r>
            <a:r>
              <a:rPr lang="fr-FR" dirty="0" err="1"/>
              <a:t>uncover</a:t>
            </a:r>
            <a:endParaRPr lang="fr-FR" dirty="0"/>
          </a:p>
          <a:p>
            <a:pPr lvl="1" algn="just"/>
            <a:r>
              <a:rPr lang="en-US" dirty="0"/>
              <a:t>Other nonsense that no one could possibly predict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383447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Maintenance</a:t>
            </a:r>
          </a:p>
        </p:txBody>
      </p:sp>
      <p:sp>
        <p:nvSpPr>
          <p:cNvPr id="3" name="Content Placeholder 2"/>
          <p:cNvSpPr>
            <a:spLocks noGrp="1"/>
          </p:cNvSpPr>
          <p:nvPr>
            <p:ph idx="1"/>
          </p:nvPr>
        </p:nvSpPr>
        <p:spPr/>
        <p:txBody>
          <a:bodyPr/>
          <a:lstStyle/>
          <a:p>
            <a:pPr algn="just"/>
            <a:r>
              <a:rPr lang="en-US" dirty="0"/>
              <a:t>As soon as the users start pounding away on your software, they’ll find bugs.</a:t>
            </a:r>
          </a:p>
          <a:p>
            <a:pPr algn="just"/>
            <a:r>
              <a:rPr lang="en-US" dirty="0"/>
              <a:t>If your application is successful, users also think up a slew of enhancements, improvements, and new features that they want added </a:t>
            </a:r>
            <a:r>
              <a:rPr lang="fr-FR" dirty="0" err="1"/>
              <a:t>immediately</a:t>
            </a:r>
            <a:r>
              <a:rPr lang="fr-FR" dirty="0"/>
              <a:t>.</a:t>
            </a:r>
          </a:p>
          <a:p>
            <a:pPr algn="just"/>
            <a:r>
              <a:rPr lang="en-US" b="1" dirty="0"/>
              <a:t>Customers that like an application so much, they’re clamoring for more</a:t>
            </a:r>
            <a:r>
              <a:rPr lang="en-US" dirty="0"/>
              <a:t>. It’s the goal of every software engineering project, but it does mean more work.</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2162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Wrap‐up</a:t>
            </a:r>
          </a:p>
        </p:txBody>
      </p:sp>
      <p:sp>
        <p:nvSpPr>
          <p:cNvPr id="3" name="Content Placeholder 2"/>
          <p:cNvSpPr>
            <a:spLocks noGrp="1"/>
          </p:cNvSpPr>
          <p:nvPr>
            <p:ph idx="1"/>
          </p:nvPr>
        </p:nvSpPr>
        <p:spPr/>
        <p:txBody>
          <a:bodyPr/>
          <a:lstStyle/>
          <a:p>
            <a:r>
              <a:rPr lang="fr-FR" dirty="0"/>
              <a:t>You </a:t>
            </a:r>
            <a:r>
              <a:rPr lang="fr-FR" dirty="0" err="1"/>
              <a:t>need</a:t>
            </a:r>
            <a:r>
              <a:rPr lang="fr-FR" dirty="0"/>
              <a:t> to </a:t>
            </a:r>
            <a:r>
              <a:rPr lang="en-US" dirty="0"/>
              <a:t>perform an </a:t>
            </a:r>
            <a:r>
              <a:rPr lang="en-US" b="1" dirty="0"/>
              <a:t>examination</a:t>
            </a:r>
            <a:r>
              <a:rPr lang="en-US" dirty="0"/>
              <a:t>. </a:t>
            </a:r>
          </a:p>
          <a:p>
            <a:r>
              <a:rPr lang="en-US" dirty="0"/>
              <a:t>You need to evaluate the project and decide what </a:t>
            </a:r>
            <a:r>
              <a:rPr lang="en-US" b="1" dirty="0"/>
              <a:t>went right </a:t>
            </a:r>
            <a:r>
              <a:rPr lang="en-US" dirty="0"/>
              <a:t>and what </a:t>
            </a:r>
            <a:r>
              <a:rPr lang="en-US" b="1" dirty="0"/>
              <a:t>went wrong</a:t>
            </a:r>
            <a:r>
              <a:rPr lang="en-US" dirty="0"/>
              <a:t>. </a:t>
            </a:r>
          </a:p>
          <a:p>
            <a:r>
              <a:rPr lang="en-US" dirty="0"/>
              <a:t>You need to figure out how to make the things that went </a:t>
            </a:r>
            <a:r>
              <a:rPr lang="en-US" b="1" dirty="0"/>
              <a:t>well</a:t>
            </a:r>
            <a:r>
              <a:rPr lang="en-US" dirty="0"/>
              <a:t> occur more </a:t>
            </a:r>
            <a:r>
              <a:rPr lang="en-US" b="1" dirty="0"/>
              <a:t>often</a:t>
            </a:r>
            <a:r>
              <a:rPr lang="en-US" dirty="0"/>
              <a:t> in the future. </a:t>
            </a:r>
          </a:p>
          <a:p>
            <a:r>
              <a:rPr lang="en-US" dirty="0"/>
              <a:t>You need to determine how to </a:t>
            </a:r>
            <a:r>
              <a:rPr lang="en-US" b="1" dirty="0"/>
              <a:t>prevent</a:t>
            </a:r>
            <a:r>
              <a:rPr lang="en-US" dirty="0"/>
              <a:t> the things that went </a:t>
            </a:r>
            <a:r>
              <a:rPr lang="en-US" b="1" dirty="0"/>
              <a:t>badly</a:t>
            </a:r>
            <a:r>
              <a:rPr lang="en-US" dirty="0"/>
              <a:t> in the </a:t>
            </a:r>
            <a:r>
              <a:rPr lang="fr-FR" dirty="0"/>
              <a:t>future.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804245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Videos – Software Phases</a:t>
            </a:r>
          </a:p>
        </p:txBody>
      </p:sp>
      <p:pic>
        <p:nvPicPr>
          <p:cNvPr id="5" name="16 - Software Phas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00200"/>
            <a:ext cx="8100475" cy="4553408"/>
          </a:xfrm>
        </p:spPr>
      </p:pic>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9900426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Videos – Software Process</a:t>
            </a:r>
          </a:p>
        </p:txBody>
      </p:sp>
      <p:pic>
        <p:nvPicPr>
          <p:cNvPr id="5" name="11 - Software Proces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549399"/>
            <a:ext cx="8049675" cy="4524853"/>
          </a:xfrm>
        </p:spPr>
      </p:pic>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9791040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fr-FR" dirty="0"/>
          </a:p>
        </p:txBody>
      </p:sp>
      <p:sp>
        <p:nvSpPr>
          <p:cNvPr id="3" name="Content Placeholder 2"/>
          <p:cNvSpPr>
            <a:spLocks noGrp="1"/>
          </p:cNvSpPr>
          <p:nvPr>
            <p:ph idx="1"/>
          </p:nvPr>
        </p:nvSpPr>
        <p:spPr>
          <a:xfrm>
            <a:off x="2589212" y="2133600"/>
            <a:ext cx="8915400" cy="1318260"/>
          </a:xfrm>
        </p:spPr>
        <p:txBody>
          <a:bodyPr/>
          <a:lstStyle/>
          <a:p>
            <a:pPr algn="just"/>
            <a:r>
              <a:rPr lang="en-US" dirty="0"/>
              <a:t>In many ways, software engineering is </a:t>
            </a:r>
            <a:r>
              <a:rPr lang="en-US" b="1" dirty="0"/>
              <a:t>a lot like </a:t>
            </a:r>
            <a:r>
              <a:rPr lang="en-US" dirty="0"/>
              <a:t>other kinds of engineering. </a:t>
            </a:r>
          </a:p>
          <a:p>
            <a:pPr algn="just"/>
            <a:r>
              <a:rPr lang="en-US" dirty="0"/>
              <a:t>Whether you’re building a bridge, an airplane, or a new and improved version of Sudoku, you need to accomplish certain </a:t>
            </a:r>
            <a:r>
              <a:rPr lang="en-US" b="1" dirty="0"/>
              <a:t>tasks</a:t>
            </a:r>
            <a:r>
              <a:rPr lang="en-US" dirty="0"/>
              <a:t>.</a:t>
            </a:r>
            <a:endParaRPr lang="fr-FR" dirty="0"/>
          </a:p>
        </p:txBody>
      </p:sp>
      <p:pic>
        <p:nvPicPr>
          <p:cNvPr id="8" name="Picture 7"/>
          <p:cNvPicPr>
            <a:picLocks noChangeAspect="1"/>
          </p:cNvPicPr>
          <p:nvPr/>
        </p:nvPicPr>
        <p:blipFill>
          <a:blip r:embed="rId2"/>
          <a:stretch>
            <a:fillRect/>
          </a:stretch>
        </p:blipFill>
        <p:spPr>
          <a:xfrm>
            <a:off x="5828664" y="4291972"/>
            <a:ext cx="3030474" cy="1847850"/>
          </a:xfrm>
          <a:prstGeom prst="rect">
            <a:avLst/>
          </a:prstGeom>
        </p:spPr>
      </p:pic>
      <p:pic>
        <p:nvPicPr>
          <p:cNvPr id="9" name="Picture 8"/>
          <p:cNvPicPr>
            <a:picLocks noChangeAspect="1"/>
          </p:cNvPicPr>
          <p:nvPr/>
        </p:nvPicPr>
        <p:blipFill>
          <a:blip r:embed="rId3"/>
          <a:stretch>
            <a:fillRect/>
          </a:stretch>
        </p:blipFill>
        <p:spPr>
          <a:xfrm>
            <a:off x="2999422" y="4291972"/>
            <a:ext cx="2466975" cy="1847850"/>
          </a:xfrm>
          <a:prstGeom prst="rect">
            <a:avLst/>
          </a:prstGeom>
        </p:spPr>
      </p:pic>
      <p:pic>
        <p:nvPicPr>
          <p:cNvPr id="10" name="Picture 9"/>
          <p:cNvPicPr>
            <a:picLocks noChangeAspect="1"/>
          </p:cNvPicPr>
          <p:nvPr/>
        </p:nvPicPr>
        <p:blipFill>
          <a:blip r:embed="rId4"/>
          <a:stretch>
            <a:fillRect/>
          </a:stretch>
        </p:blipFill>
        <p:spPr>
          <a:xfrm>
            <a:off x="9361487" y="4291972"/>
            <a:ext cx="2143125" cy="1847850"/>
          </a:xfrm>
          <a:prstGeom prst="rect">
            <a:avLst/>
          </a:prstGeom>
        </p:spPr>
      </p:pic>
      <p:sp>
        <p:nvSpPr>
          <p:cNvPr id="11" name="Slide Number Placeholder 10"/>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243235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Videos – Tools  of the Trade</a:t>
            </a:r>
          </a:p>
        </p:txBody>
      </p:sp>
      <p:pic>
        <p:nvPicPr>
          <p:cNvPr id="5" name="17 - Tools of the Trad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536700"/>
            <a:ext cx="7986175" cy="4489158"/>
          </a:xfrm>
        </p:spPr>
      </p:pic>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9522177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or Tasks in Software Engineering</a:t>
            </a:r>
            <a:endParaRPr lang="fr-FR" dirty="0"/>
          </a:p>
        </p:txBody>
      </p:sp>
      <p:sp>
        <p:nvSpPr>
          <p:cNvPr id="3" name="Content Placeholder 2"/>
          <p:cNvSpPr>
            <a:spLocks noGrp="1"/>
          </p:cNvSpPr>
          <p:nvPr>
            <p:ph idx="1"/>
          </p:nvPr>
        </p:nvSpPr>
        <p:spPr>
          <a:xfrm>
            <a:off x="1928812" y="2095500"/>
            <a:ext cx="8915400" cy="3777622"/>
          </a:xfrm>
        </p:spPr>
        <p:txBody>
          <a:bodyPr/>
          <a:lstStyle/>
          <a:p>
            <a:r>
              <a:rPr lang="en-US" altLang="en-US" dirty="0"/>
              <a:t>Requirements Gathering</a:t>
            </a:r>
          </a:p>
          <a:p>
            <a:r>
              <a:rPr lang="en-US" altLang="en-US" dirty="0"/>
              <a:t>High-Level Design</a:t>
            </a:r>
          </a:p>
          <a:p>
            <a:r>
              <a:rPr lang="en-US" altLang="en-US" dirty="0"/>
              <a:t>Low-Level Design</a:t>
            </a:r>
          </a:p>
          <a:p>
            <a:r>
              <a:rPr lang="en-US" altLang="en-US" dirty="0"/>
              <a:t>Development</a:t>
            </a:r>
          </a:p>
          <a:p>
            <a:r>
              <a:rPr lang="en-US" altLang="en-US" dirty="0"/>
              <a:t>Testing</a:t>
            </a:r>
          </a:p>
          <a:p>
            <a:r>
              <a:rPr lang="en-US" altLang="en-US" dirty="0"/>
              <a:t>Deployment</a:t>
            </a:r>
          </a:p>
          <a:p>
            <a:r>
              <a:rPr lang="en-US" altLang="en-US" dirty="0"/>
              <a:t>Maintenance</a:t>
            </a:r>
          </a:p>
          <a:p>
            <a:r>
              <a:rPr lang="en-US" altLang="en-US" dirty="0"/>
              <a:t>Wrap-Up</a:t>
            </a:r>
          </a:p>
        </p:txBody>
      </p:sp>
      <p:pic>
        <p:nvPicPr>
          <p:cNvPr id="4" name="Picture 3"/>
          <p:cNvPicPr>
            <a:picLocks noChangeAspect="1"/>
          </p:cNvPicPr>
          <p:nvPr/>
        </p:nvPicPr>
        <p:blipFill>
          <a:blip r:embed="rId2"/>
          <a:stretch>
            <a:fillRect/>
          </a:stretch>
        </p:blipFill>
        <p:spPr>
          <a:xfrm>
            <a:off x="4584700" y="2573144"/>
            <a:ext cx="7504112" cy="3129155"/>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314747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Requirements</a:t>
            </a:r>
            <a:r>
              <a:rPr lang="fr-FR" dirty="0"/>
              <a:t> </a:t>
            </a:r>
            <a:r>
              <a:rPr lang="fr-FR" dirty="0" err="1"/>
              <a:t>Gathering</a:t>
            </a:r>
            <a:endParaRPr lang="fr-FR" dirty="0"/>
          </a:p>
        </p:txBody>
      </p:sp>
      <p:sp>
        <p:nvSpPr>
          <p:cNvPr id="3" name="Content Placeholder 2"/>
          <p:cNvSpPr>
            <a:spLocks noGrp="1"/>
          </p:cNvSpPr>
          <p:nvPr>
            <p:ph idx="1"/>
          </p:nvPr>
        </p:nvSpPr>
        <p:spPr/>
        <p:txBody>
          <a:bodyPr/>
          <a:lstStyle/>
          <a:p>
            <a:pPr algn="just"/>
            <a:r>
              <a:rPr lang="en-US" dirty="0"/>
              <a:t>One of the first steps in a software project is </a:t>
            </a:r>
            <a:r>
              <a:rPr lang="en-US" b="1" dirty="0"/>
              <a:t>figuring out the requirements</a:t>
            </a:r>
            <a:r>
              <a:rPr lang="en-US" dirty="0"/>
              <a:t>. </a:t>
            </a:r>
          </a:p>
          <a:p>
            <a:pPr algn="just"/>
            <a:r>
              <a:rPr lang="en-US" dirty="0"/>
              <a:t>You need to find out:</a:t>
            </a:r>
          </a:p>
          <a:p>
            <a:pPr lvl="1" algn="just"/>
            <a:r>
              <a:rPr lang="en-US" dirty="0"/>
              <a:t>what the customers </a:t>
            </a:r>
            <a:r>
              <a:rPr lang="en-US" b="1" dirty="0"/>
              <a:t>want</a:t>
            </a:r>
            <a:r>
              <a:rPr lang="en-US" dirty="0"/>
              <a:t> and what the </a:t>
            </a:r>
            <a:r>
              <a:rPr lang="en-US" b="1" dirty="0"/>
              <a:t>customers need</a:t>
            </a:r>
            <a:r>
              <a:rPr lang="en-US" dirty="0"/>
              <a:t>. </a:t>
            </a:r>
          </a:p>
          <a:p>
            <a:pPr algn="just"/>
            <a:r>
              <a:rPr lang="en-US" dirty="0"/>
              <a:t>Depending on how well defined the user’s needs are, this can be time‐consuming.</a:t>
            </a:r>
            <a:endParaRPr lang="fr-FR" dirty="0"/>
          </a:p>
        </p:txBody>
      </p:sp>
      <p:pic>
        <p:nvPicPr>
          <p:cNvPr id="4" name="Picture 3"/>
          <p:cNvPicPr>
            <a:picLocks noChangeAspect="1"/>
          </p:cNvPicPr>
          <p:nvPr/>
        </p:nvPicPr>
        <p:blipFill>
          <a:blip r:embed="rId2"/>
          <a:stretch>
            <a:fillRect/>
          </a:stretch>
        </p:blipFill>
        <p:spPr>
          <a:xfrm>
            <a:off x="5196840" y="3911917"/>
            <a:ext cx="4381500" cy="2486025"/>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28880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Requirements</a:t>
            </a:r>
            <a:r>
              <a:rPr lang="fr-FR" dirty="0"/>
              <a:t> </a:t>
            </a:r>
            <a:r>
              <a:rPr lang="fr-FR" dirty="0" err="1"/>
              <a:t>Gathering</a:t>
            </a:r>
            <a:r>
              <a:rPr lang="fr-FR" dirty="0"/>
              <a:t> : Who’s the Customer?</a:t>
            </a:r>
          </a:p>
        </p:txBody>
      </p:sp>
      <p:sp>
        <p:nvSpPr>
          <p:cNvPr id="3" name="Content Placeholder 2"/>
          <p:cNvSpPr>
            <a:spLocks noGrp="1"/>
          </p:cNvSpPr>
          <p:nvPr>
            <p:ph idx="1"/>
          </p:nvPr>
        </p:nvSpPr>
        <p:spPr/>
        <p:txBody>
          <a:bodyPr>
            <a:normAutofit fontScale="92500"/>
          </a:bodyPr>
          <a:lstStyle/>
          <a:p>
            <a:pPr algn="just"/>
            <a:r>
              <a:rPr lang="en-US" dirty="0"/>
              <a:t>If you’re writing software for </a:t>
            </a:r>
            <a:r>
              <a:rPr lang="en-US" b="1" dirty="0"/>
              <a:t>another part of your own company</a:t>
            </a:r>
            <a:r>
              <a:rPr lang="en-US" dirty="0"/>
              <a:t>, it may be clear who the customers are. </a:t>
            </a:r>
          </a:p>
          <a:p>
            <a:pPr lvl="1" algn="just"/>
            <a:r>
              <a:rPr lang="en-US" dirty="0"/>
              <a:t>In that case, you can sit down with them and talk about what the software should do.</a:t>
            </a:r>
          </a:p>
          <a:p>
            <a:pPr algn="just"/>
            <a:r>
              <a:rPr lang="en-US" dirty="0"/>
              <a:t>In other cases, you may have only a </a:t>
            </a:r>
            <a:r>
              <a:rPr lang="en-US" b="1" dirty="0"/>
              <a:t>vague notion of who will use the finished software</a:t>
            </a:r>
            <a:r>
              <a:rPr lang="en-US" dirty="0"/>
              <a:t>. </a:t>
            </a:r>
          </a:p>
          <a:p>
            <a:pPr lvl="1" algn="just"/>
            <a:r>
              <a:rPr lang="en-US" dirty="0"/>
              <a:t>For example, if you’re creating a new online card </a:t>
            </a:r>
            <a:r>
              <a:rPr lang="en-US" b="1" dirty="0"/>
              <a:t>game</a:t>
            </a:r>
            <a:r>
              <a:rPr lang="en-US" dirty="0"/>
              <a:t>, it may be hard to identify the customers until after you start marketing the game.</a:t>
            </a:r>
          </a:p>
          <a:p>
            <a:pPr algn="just"/>
            <a:r>
              <a:rPr lang="en-US" dirty="0"/>
              <a:t>Sometimes, </a:t>
            </a:r>
            <a:r>
              <a:rPr lang="en-US" b="1" dirty="0"/>
              <a:t>you</a:t>
            </a:r>
            <a:r>
              <a:rPr lang="en-US" dirty="0"/>
              <a:t> may even be the customer. I write software for myself all the time.</a:t>
            </a:r>
          </a:p>
          <a:p>
            <a:pPr algn="just"/>
            <a:r>
              <a:rPr lang="en-US" b="1" dirty="0">
                <a:solidFill>
                  <a:srgbClr val="FF0000"/>
                </a:solidFill>
              </a:rPr>
              <a:t>In any project, you should try to identify your customers and interact with them as much as possible so that you can design the most useful application possible.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222169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Requirements</a:t>
            </a:r>
            <a:r>
              <a:rPr lang="fr-FR" dirty="0"/>
              <a:t> </a:t>
            </a:r>
            <a:r>
              <a:rPr lang="fr-FR" dirty="0" err="1"/>
              <a:t>Gathering</a:t>
            </a:r>
            <a:endParaRPr lang="fr-FR" dirty="0"/>
          </a:p>
        </p:txBody>
      </p:sp>
      <p:sp>
        <p:nvSpPr>
          <p:cNvPr id="3" name="Content Placeholder 2"/>
          <p:cNvSpPr>
            <a:spLocks noGrp="1"/>
          </p:cNvSpPr>
          <p:nvPr>
            <p:ph idx="1"/>
          </p:nvPr>
        </p:nvSpPr>
        <p:spPr/>
        <p:txBody>
          <a:bodyPr/>
          <a:lstStyle/>
          <a:p>
            <a:r>
              <a:rPr lang="en-US" dirty="0"/>
              <a:t>After you determine the customers’ </a:t>
            </a:r>
            <a:r>
              <a:rPr lang="en-US" b="1" dirty="0"/>
              <a:t>wants</a:t>
            </a:r>
            <a:r>
              <a:rPr lang="en-US" dirty="0"/>
              <a:t> and </a:t>
            </a:r>
            <a:r>
              <a:rPr lang="en-US" b="1" dirty="0"/>
              <a:t>needs</a:t>
            </a:r>
            <a:r>
              <a:rPr lang="en-US" dirty="0"/>
              <a:t> (</a:t>
            </a:r>
            <a:r>
              <a:rPr lang="en-US" dirty="0">
                <a:solidFill>
                  <a:srgbClr val="FF0000"/>
                </a:solidFill>
              </a:rPr>
              <a:t>which are not always the same</a:t>
            </a:r>
            <a:r>
              <a:rPr lang="en-US" dirty="0"/>
              <a:t>), you can turn them into </a:t>
            </a:r>
            <a:r>
              <a:rPr lang="en-US" b="1" dirty="0"/>
              <a:t>requirements documents</a:t>
            </a:r>
            <a:r>
              <a:rPr lang="en-US" dirty="0"/>
              <a:t>. </a:t>
            </a:r>
          </a:p>
          <a:p>
            <a:pPr lvl="1"/>
            <a:r>
              <a:rPr lang="en-US" dirty="0"/>
              <a:t>tell the customers what they will be getting,</a:t>
            </a:r>
          </a:p>
          <a:p>
            <a:pPr lvl="1"/>
            <a:r>
              <a:rPr lang="en-US" dirty="0"/>
              <a:t>tell the project members what they will be building.</a:t>
            </a:r>
          </a:p>
          <a:p>
            <a:r>
              <a:rPr lang="en-US" dirty="0"/>
              <a:t>Throughout the project, both customers and team members can refer to the requirements to see if the project is heading in the right direction.</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970727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Change </a:t>
            </a:r>
            <a:r>
              <a:rPr lang="fr-FR" dirty="0" err="1"/>
              <a:t>Happens</a:t>
            </a:r>
            <a:r>
              <a:rPr lang="fr-FR" dirty="0"/>
              <a:t> !!</a:t>
            </a:r>
          </a:p>
        </p:txBody>
      </p:sp>
      <p:sp>
        <p:nvSpPr>
          <p:cNvPr id="3" name="Content Placeholder 2"/>
          <p:cNvSpPr>
            <a:spLocks noGrp="1"/>
          </p:cNvSpPr>
          <p:nvPr>
            <p:ph idx="1"/>
          </p:nvPr>
        </p:nvSpPr>
        <p:spPr/>
        <p:txBody>
          <a:bodyPr/>
          <a:lstStyle/>
          <a:p>
            <a:pPr algn="just"/>
            <a:r>
              <a:rPr lang="en-US" dirty="0"/>
              <a:t>Software doesn’t exist in any physical way.</a:t>
            </a:r>
          </a:p>
          <a:p>
            <a:pPr algn="just"/>
            <a:r>
              <a:rPr lang="en-US" dirty="0"/>
              <a:t>Because software is so </a:t>
            </a:r>
            <a:r>
              <a:rPr lang="en-US" b="1" dirty="0"/>
              <a:t>flexible</a:t>
            </a:r>
            <a:r>
              <a:rPr lang="en-US" dirty="0"/>
              <a:t>, users frequently ask for </a:t>
            </a:r>
            <a:r>
              <a:rPr lang="en-US" b="1" dirty="0"/>
              <a:t>new features </a:t>
            </a:r>
            <a:r>
              <a:rPr lang="en-US" dirty="0"/>
              <a:t>up to the day before the release party.</a:t>
            </a:r>
          </a:p>
          <a:p>
            <a:pPr lvl="1" algn="just"/>
            <a:r>
              <a:rPr lang="fr-FR" dirty="0" err="1"/>
              <a:t>switching</a:t>
            </a:r>
            <a:r>
              <a:rPr lang="fr-FR" dirty="0"/>
              <a:t> </a:t>
            </a:r>
            <a:r>
              <a:rPr lang="fr-FR" dirty="0" err="1"/>
              <a:t>database</a:t>
            </a:r>
            <a:r>
              <a:rPr lang="fr-FR" dirty="0"/>
              <a:t> </a:t>
            </a:r>
            <a:r>
              <a:rPr lang="en-US" dirty="0"/>
              <a:t>platforms or even hardware platforms</a:t>
            </a:r>
          </a:p>
          <a:p>
            <a:pPr algn="just"/>
            <a:r>
              <a:rPr lang="en-US" dirty="0"/>
              <a:t>“</a:t>
            </a:r>
            <a:r>
              <a:rPr lang="en-US" b="1" dirty="0"/>
              <a:t>The program is just 0s and 1s</a:t>
            </a:r>
            <a:r>
              <a:rPr lang="en-US" dirty="0"/>
              <a:t>,” they reason.</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420049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High‐</a:t>
            </a:r>
            <a:r>
              <a:rPr lang="fr-FR" dirty="0" err="1"/>
              <a:t>Level</a:t>
            </a:r>
            <a:r>
              <a:rPr lang="fr-FR" dirty="0"/>
              <a:t> Design</a:t>
            </a:r>
          </a:p>
        </p:txBody>
      </p:sp>
      <p:sp>
        <p:nvSpPr>
          <p:cNvPr id="3" name="Content Placeholder 2"/>
          <p:cNvSpPr>
            <a:spLocks noGrp="1"/>
          </p:cNvSpPr>
          <p:nvPr>
            <p:ph idx="1"/>
          </p:nvPr>
        </p:nvSpPr>
        <p:spPr/>
        <p:txBody>
          <a:bodyPr/>
          <a:lstStyle/>
          <a:p>
            <a:pPr algn="just"/>
            <a:r>
              <a:rPr lang="fr-FR" dirty="0"/>
              <a:t>The </a:t>
            </a:r>
            <a:r>
              <a:rPr lang="en-US" dirty="0"/>
              <a:t>high‐level design includes such things as decisions about </a:t>
            </a:r>
          </a:p>
          <a:p>
            <a:pPr lvl="1" algn="just"/>
            <a:r>
              <a:rPr lang="en-US" dirty="0"/>
              <a:t>what </a:t>
            </a:r>
            <a:r>
              <a:rPr lang="en-US" b="1" dirty="0"/>
              <a:t>platform</a:t>
            </a:r>
            <a:r>
              <a:rPr lang="en-US" dirty="0"/>
              <a:t> to use (such as desktop, laptop, tablet, or phone), </a:t>
            </a:r>
          </a:p>
          <a:p>
            <a:pPr lvl="1" algn="just"/>
            <a:r>
              <a:rPr lang="en-US" dirty="0"/>
              <a:t>what </a:t>
            </a:r>
            <a:r>
              <a:rPr lang="en-US" b="1" dirty="0"/>
              <a:t>data design </a:t>
            </a:r>
            <a:r>
              <a:rPr lang="en-US" dirty="0"/>
              <a:t>to use (such as direct access, 2‐tier, or 3‐tier), </a:t>
            </a:r>
          </a:p>
          <a:p>
            <a:pPr lvl="1" algn="just"/>
            <a:r>
              <a:rPr lang="en-US" dirty="0"/>
              <a:t>and </a:t>
            </a:r>
            <a:r>
              <a:rPr lang="en-US" b="1" dirty="0"/>
              <a:t>interfaces</a:t>
            </a:r>
            <a:r>
              <a:rPr lang="en-US" dirty="0"/>
              <a:t> with other systems (such as external purchasing systems).</a:t>
            </a:r>
          </a:p>
          <a:p>
            <a:pPr lvl="1" algn="just"/>
            <a:endParaRPr lang="en-US" dirty="0"/>
          </a:p>
          <a:p>
            <a:pPr algn="just"/>
            <a:r>
              <a:rPr lang="en-US" dirty="0"/>
              <a:t>The high‐level design should also include information about </a:t>
            </a:r>
            <a:r>
              <a:rPr lang="en-US" b="1" dirty="0"/>
              <a:t>the project architecture</a:t>
            </a:r>
            <a:r>
              <a:rPr lang="en-US" dirty="0"/>
              <a:t> at a relatively </a:t>
            </a:r>
            <a:r>
              <a:rPr lang="fr-FR" dirty="0"/>
              <a:t>high </a:t>
            </a:r>
            <a:r>
              <a:rPr lang="fr-FR" dirty="0" err="1"/>
              <a:t>level</a:t>
            </a:r>
            <a:r>
              <a:rPr lang="fr-FR"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043241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fr-FR" dirty="0"/>
          </a:p>
        </p:txBody>
      </p:sp>
      <p:sp>
        <p:nvSpPr>
          <p:cNvPr id="3" name="Content Placeholder 2"/>
          <p:cNvSpPr>
            <a:spLocks noGrp="1"/>
          </p:cNvSpPr>
          <p:nvPr>
            <p:ph idx="1"/>
          </p:nvPr>
        </p:nvSpPr>
        <p:spPr/>
        <p:txBody>
          <a:bodyPr>
            <a:normAutofit/>
          </a:bodyPr>
          <a:lstStyle/>
          <a:p>
            <a:r>
              <a:rPr lang="en-US" dirty="0"/>
              <a:t>suppose you’re building a system to manage the results of</a:t>
            </a:r>
            <a:r>
              <a:rPr lang="en-US" b="1" dirty="0"/>
              <a:t> ostrich races</a:t>
            </a:r>
            <a:r>
              <a:rPr lang="en-US" dirty="0"/>
              <a:t>. You might decide the project needs the following major pieces:</a:t>
            </a:r>
          </a:p>
          <a:p>
            <a:pPr lvl="1"/>
            <a:r>
              <a:rPr lang="en-US" b="1" dirty="0"/>
              <a:t>Database</a:t>
            </a:r>
            <a:r>
              <a:rPr lang="en-US" dirty="0"/>
              <a:t> (to hold the data)</a:t>
            </a:r>
          </a:p>
          <a:p>
            <a:pPr lvl="1"/>
            <a:r>
              <a:rPr lang="en-US" b="1" dirty="0"/>
              <a:t>Classes</a:t>
            </a:r>
            <a:r>
              <a:rPr lang="en-US" dirty="0"/>
              <a:t> (for example, Race, Ostrich, and Jockey classes)</a:t>
            </a:r>
          </a:p>
          <a:p>
            <a:pPr lvl="1"/>
            <a:r>
              <a:rPr lang="en-US" b="1" dirty="0"/>
              <a:t>User interfaces </a:t>
            </a:r>
            <a:r>
              <a:rPr lang="en-US" dirty="0"/>
              <a:t>(to enter Ostrich and Jockey data, enter race results, produce result reports, </a:t>
            </a:r>
            <a:r>
              <a:rPr lang="fr-FR" dirty="0"/>
              <a:t>and </a:t>
            </a:r>
            <a:r>
              <a:rPr lang="fr-FR" dirty="0" err="1"/>
              <a:t>create</a:t>
            </a:r>
            <a:r>
              <a:rPr lang="fr-FR" dirty="0"/>
              <a:t> new races)</a:t>
            </a:r>
          </a:p>
          <a:p>
            <a:pPr lvl="1"/>
            <a:r>
              <a:rPr lang="en-US" b="1" dirty="0"/>
              <a:t>External interfaces </a:t>
            </a:r>
            <a:r>
              <a:rPr lang="en-US" dirty="0"/>
              <a:t>(to send information and spam to participants and fans via e‐mail, text message, voice mail, and anything else we can think of)</a:t>
            </a:r>
          </a:p>
          <a:p>
            <a:pPr lvl="1"/>
            <a:endParaRPr lang="en-US" dirty="0"/>
          </a:p>
          <a:p>
            <a:r>
              <a:rPr lang="en-US" dirty="0"/>
              <a:t>You should make sure that the high‐level design </a:t>
            </a:r>
            <a:r>
              <a:rPr lang="en-US" b="1" dirty="0">
                <a:solidFill>
                  <a:srgbClr val="FF0000"/>
                </a:solidFill>
              </a:rPr>
              <a:t>covers every aspect</a:t>
            </a:r>
            <a:r>
              <a:rPr lang="en-US" dirty="0"/>
              <a:t> of the requirements.</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77079596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287</TotalTime>
  <Words>1639</Words>
  <Application>Microsoft Office PowerPoint</Application>
  <PresentationFormat>Widescreen</PresentationFormat>
  <Paragraphs>136</Paragraphs>
  <Slides>20</Slides>
  <Notes>4</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Century Gothic</vt:lpstr>
      <vt:lpstr>SabonLTStd-Italic</vt:lpstr>
      <vt:lpstr>SabonLTStd-Roman</vt:lpstr>
      <vt:lpstr>Wingdings 3</vt:lpstr>
      <vt:lpstr>Wisp</vt:lpstr>
      <vt:lpstr>Software Engineering Software Engineering from 20, 000 Feet</vt:lpstr>
      <vt:lpstr>Introduction</vt:lpstr>
      <vt:lpstr>Steps or Tasks in Software Engineering</vt:lpstr>
      <vt:lpstr>Requirements Gathering</vt:lpstr>
      <vt:lpstr>Requirements Gathering : Who’s the Customer?</vt:lpstr>
      <vt:lpstr>Requirements Gathering</vt:lpstr>
      <vt:lpstr>Change Happens !!</vt:lpstr>
      <vt:lpstr>High‐Level Design</vt:lpstr>
      <vt:lpstr>Example</vt:lpstr>
      <vt:lpstr>Low‐Level Design</vt:lpstr>
      <vt:lpstr>Development</vt:lpstr>
      <vt:lpstr>Testing</vt:lpstr>
      <vt:lpstr>Testing</vt:lpstr>
      <vt:lpstr>Example: Counting Bugs</vt:lpstr>
      <vt:lpstr>Deployment</vt:lpstr>
      <vt:lpstr>Maintenance</vt:lpstr>
      <vt:lpstr>Wrap‐up</vt:lpstr>
      <vt:lpstr>Videos – Software Phases</vt:lpstr>
      <vt:lpstr>Videos – Software Process</vt:lpstr>
      <vt:lpstr>Videos – Tools  of the Trade</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Enginnering Chapter I</dc:title>
  <dc:creator>Dr Kamal Beydoun</dc:creator>
  <cp:lastModifiedBy>Kamal Beydoun</cp:lastModifiedBy>
  <cp:revision>37</cp:revision>
  <dcterms:created xsi:type="dcterms:W3CDTF">2019-10-01T04:59:08Z</dcterms:created>
  <dcterms:modified xsi:type="dcterms:W3CDTF">2022-11-30T07:46:21Z</dcterms:modified>
</cp:coreProperties>
</file>